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59"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554"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D4C396-3FB4-4BBA-994A-81F1218F3272}" type="datetimeFigureOut">
              <a:rPr lang="ru-RU" smtClean="0"/>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27B525-0882-4B32-AEF7-975E98DC2CEC}"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D4C396-3FB4-4BBA-994A-81F1218F3272}" type="datetimeFigureOut">
              <a:rPr lang="ru-RU" smtClean="0"/>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27B525-0882-4B32-AEF7-975E98DC2CE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D4C396-3FB4-4BBA-994A-81F1218F3272}" type="datetimeFigureOut">
              <a:rPr lang="ru-RU" smtClean="0"/>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27B525-0882-4B32-AEF7-975E98DC2CE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D4C396-3FB4-4BBA-994A-81F1218F3272}" type="datetimeFigureOut">
              <a:rPr lang="ru-RU" smtClean="0"/>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27B525-0882-4B32-AEF7-975E98DC2CE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D4C396-3FB4-4BBA-994A-81F1218F3272}" type="datetimeFigureOut">
              <a:rPr lang="ru-RU" smtClean="0"/>
              <a:t>09.09.2020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27B525-0882-4B32-AEF7-975E98DC2CEC}"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D4C396-3FB4-4BBA-994A-81F1218F3272}" type="datetimeFigureOut">
              <a:rPr lang="ru-RU" smtClean="0"/>
              <a:t>09.09.2020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27B525-0882-4B32-AEF7-975E98DC2CE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D4C396-3FB4-4BBA-994A-81F1218F3272}" type="datetimeFigureOut">
              <a:rPr lang="ru-RU" smtClean="0"/>
              <a:t>09.09.2020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D27B525-0882-4B32-AEF7-975E98DC2CE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D4C396-3FB4-4BBA-994A-81F1218F3272}" type="datetimeFigureOut">
              <a:rPr lang="ru-RU" smtClean="0"/>
              <a:t>09.09.2020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D27B525-0882-4B32-AEF7-975E98DC2CE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D4C396-3FB4-4BBA-994A-81F1218F3272}" type="datetimeFigureOut">
              <a:rPr lang="ru-RU" smtClean="0"/>
              <a:t>09.09.2020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D27B525-0882-4B32-AEF7-975E98DC2CE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D4C396-3FB4-4BBA-994A-81F1218F3272}" type="datetimeFigureOut">
              <a:rPr lang="ru-RU" smtClean="0"/>
              <a:t>09.09.2020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27B525-0882-4B32-AEF7-975E98DC2CE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D4C396-3FB4-4BBA-994A-81F1218F3272}" type="datetimeFigureOut">
              <a:rPr lang="ru-RU" smtClean="0"/>
              <a:t>09.09.2020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27B525-0882-4B32-AEF7-975E98DC2CE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4C396-3FB4-4BBA-994A-81F1218F3272}" type="datetimeFigureOut">
              <a:rPr lang="ru-RU" smtClean="0"/>
              <a:t>09.09.2020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7B525-0882-4B32-AEF7-975E98DC2CE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19872" y="620688"/>
            <a:ext cx="5398368" cy="866527"/>
          </a:xfrm>
        </p:spPr>
        <p:txBody>
          <a:bodyPr>
            <a:noAutofit/>
          </a:bodyPr>
          <a:lstStyle/>
          <a:p>
            <a:r>
              <a:rPr lang="ru-RU" sz="2000" b="1" dirty="0">
                <a:latin typeface="Times New Roman" pitchFamily="18" charset="0"/>
                <a:cs typeface="Times New Roman" pitchFamily="18" charset="0"/>
              </a:rPr>
              <a:t>Памятка для родителей, воспитывающих детей с ОВЗ (ограниченными возможностями здоровья)</a:t>
            </a: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55576" y="2060848"/>
            <a:ext cx="7624936" cy="4464496"/>
          </a:xfrm>
        </p:spPr>
        <p:txBody>
          <a:bodyPr>
            <a:noAutofit/>
          </a:bodyPr>
          <a:lstStyle/>
          <a:p>
            <a:r>
              <a:rPr lang="ru-RU" sz="1400" b="1" dirty="0">
                <a:solidFill>
                  <a:schemeClr val="tx1"/>
                </a:solidFill>
                <a:latin typeface="Times New Roman" pitchFamily="18" charset="0"/>
                <a:cs typeface="Times New Roman" pitchFamily="18" charset="0"/>
              </a:rPr>
              <a:t>«ПОНИМАЮ» и «ПРИНИМАЮ»</a:t>
            </a:r>
            <a:endParaRPr lang="ru-RU" sz="1400" dirty="0">
              <a:solidFill>
                <a:schemeClr val="tx1"/>
              </a:solidFill>
              <a:latin typeface="Times New Roman" pitchFamily="18" charset="0"/>
              <a:cs typeface="Times New Roman" pitchFamily="18" charset="0"/>
            </a:endParaRPr>
          </a:p>
          <a:p>
            <a:pPr algn="just"/>
            <a:r>
              <a:rPr lang="ru-RU" sz="1400" b="1" dirty="0">
                <a:solidFill>
                  <a:schemeClr val="tx1"/>
                </a:solidFill>
                <a:latin typeface="Times New Roman" pitchFamily="18" charset="0"/>
                <a:cs typeface="Times New Roman" pitchFamily="18" charset="0"/>
              </a:rPr>
              <a:t>Правило 1. Не предъявляйте к ребенку повышенных требований.</a:t>
            </a:r>
            <a:r>
              <a:rPr lang="ru-RU" sz="1400" dirty="0">
                <a:solidFill>
                  <a:schemeClr val="tx1"/>
                </a:solidFill>
                <a:latin typeface="Times New Roman" pitchFamily="18" charset="0"/>
                <a:cs typeface="Times New Roman" pitchFamily="18" charset="0"/>
              </a:rPr>
              <a:t> В своей жизни он должен реализовать не ваши мечты, а свои способности. Ни в коем случае не стоит стыдиться своего ребенка.</a:t>
            </a:r>
          </a:p>
          <a:p>
            <a:pPr algn="just"/>
            <a:endParaRPr lang="ru-RU" sz="1400" b="1" dirty="0" smtClean="0">
              <a:solidFill>
                <a:schemeClr val="tx1"/>
              </a:solidFill>
              <a:latin typeface="Times New Roman" pitchFamily="18" charset="0"/>
              <a:cs typeface="Times New Roman" pitchFamily="18" charset="0"/>
            </a:endParaRPr>
          </a:p>
          <a:p>
            <a:pPr algn="just"/>
            <a:r>
              <a:rPr lang="ru-RU" sz="1400" b="1" dirty="0" smtClean="0">
                <a:solidFill>
                  <a:schemeClr val="tx1"/>
                </a:solidFill>
                <a:latin typeface="Times New Roman" pitchFamily="18" charset="0"/>
                <a:cs typeface="Times New Roman" pitchFamily="18" charset="0"/>
              </a:rPr>
              <a:t>Правило </a:t>
            </a:r>
            <a:r>
              <a:rPr lang="ru-RU" sz="1400" b="1" dirty="0">
                <a:solidFill>
                  <a:schemeClr val="tx1"/>
                </a:solidFill>
                <a:latin typeface="Times New Roman" pitchFamily="18" charset="0"/>
                <a:cs typeface="Times New Roman" pitchFamily="18" charset="0"/>
              </a:rPr>
              <a:t>2. Чаще хвалите ребенка</a:t>
            </a:r>
            <a:r>
              <a:rPr lang="ru-RU" sz="1400" dirty="0">
                <a:solidFill>
                  <a:schemeClr val="tx1"/>
                </a:solidFill>
                <a:latin typeface="Times New Roman" pitchFamily="18" charset="0"/>
                <a:cs typeface="Times New Roman" pitchFamily="18" charset="0"/>
              </a:rPr>
              <a:t>. Чаще хвалите ребенка. Ласково обнимайте, давайте ему какую-нибудь маленькую награду, когда у него что-нибудь получается или когда он очень старается. Если ребенок старается сделать, но у него не получается, лучше обойдите это молчанием или просто скажите: “Жаль, что не вышло, в другой раз получится”.</a:t>
            </a:r>
          </a:p>
          <a:p>
            <a:pPr algn="just"/>
            <a:endParaRPr lang="ru-RU" sz="1400" b="1" dirty="0" smtClean="0">
              <a:solidFill>
                <a:schemeClr val="tx1"/>
              </a:solidFill>
              <a:latin typeface="Times New Roman" pitchFamily="18" charset="0"/>
              <a:cs typeface="Times New Roman" pitchFamily="18" charset="0"/>
            </a:endParaRPr>
          </a:p>
          <a:p>
            <a:pPr algn="just"/>
            <a:r>
              <a:rPr lang="ru-RU" sz="1400" b="1" dirty="0" smtClean="0">
                <a:solidFill>
                  <a:schemeClr val="tx1"/>
                </a:solidFill>
                <a:latin typeface="Times New Roman" pitchFamily="18" charset="0"/>
                <a:cs typeface="Times New Roman" pitchFamily="18" charset="0"/>
              </a:rPr>
              <a:t>Правило </a:t>
            </a:r>
            <a:r>
              <a:rPr lang="ru-RU" sz="1400" b="1" dirty="0">
                <a:solidFill>
                  <a:schemeClr val="tx1"/>
                </a:solidFill>
                <a:latin typeface="Times New Roman" pitchFamily="18" charset="0"/>
                <a:cs typeface="Times New Roman" pitchFamily="18" charset="0"/>
              </a:rPr>
              <a:t>3. Признайте за ребенком право быть таким, какой он есть. </a:t>
            </a:r>
            <a:r>
              <a:rPr lang="ru-RU" sz="1400" dirty="0">
                <a:solidFill>
                  <a:schemeClr val="tx1"/>
                </a:solidFill>
                <a:latin typeface="Times New Roman" pitchFamily="18" charset="0"/>
                <a:cs typeface="Times New Roman" pitchFamily="18" charset="0"/>
              </a:rPr>
              <a:t>Примите его таким – с невнятной речью, странными жестами. Ведь вы любите его, пусть ваша любовь и переживает трудные времена. В конце концов, какая разница, что скажут о вашем ребенке незнакомые люди, которых вы больше никогда не увидите или тетя Дуся из соседней квартиры? Почему их мнение для вас так важно</a:t>
            </a:r>
            <a:r>
              <a:rPr lang="ru-RU" sz="1400" dirty="0" smtClean="0">
                <a:solidFill>
                  <a:schemeClr val="tx1"/>
                </a:solidFill>
                <a:latin typeface="Times New Roman" pitchFamily="18" charset="0"/>
                <a:cs typeface="Times New Roman" pitchFamily="18" charset="0"/>
              </a:rPr>
              <a:t>?</a:t>
            </a:r>
            <a:endParaRPr lang="ru-RU" sz="1400" dirty="0">
              <a:solidFill>
                <a:schemeClr val="tx1"/>
              </a:solidFill>
              <a:latin typeface="Times New Roman" pitchFamily="18" charset="0"/>
              <a:cs typeface="Times New Roman" pitchFamily="18" charset="0"/>
            </a:endParaRPr>
          </a:p>
        </p:txBody>
      </p:sp>
      <p:pic>
        <p:nvPicPr>
          <p:cNvPr id="4" name="Рисунок 3" descr="CtUrDEYWIAITkNo.jpg"/>
          <p:cNvPicPr/>
          <p:nvPr/>
        </p:nvPicPr>
        <p:blipFill>
          <a:blip r:embed="rId2" cstate="print"/>
          <a:srcRect/>
          <a:stretch>
            <a:fillRect/>
          </a:stretch>
        </p:blipFill>
        <p:spPr bwMode="auto">
          <a:xfrm>
            <a:off x="611560" y="332656"/>
            <a:ext cx="2381250" cy="13906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xn--48-6kcpbe8fh.xn--p1ai/upload/ts48_new/images/big/9d/a9/9da9154826be7c27ed3d504409664242.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xn--48-6kcpbe8fh.xn--p1ai/upload/ts48_new/images/big/4b/e1/4be1ba5fb630864334b1775cb6b92eb3.jpg"/>
          <p:cNvPicPr>
            <a:picLocks noChangeAspect="1" noChangeArrowheads="1"/>
          </p:cNvPicPr>
          <p:nvPr/>
        </p:nvPicPr>
        <p:blipFill>
          <a:blip r:embed="rId2" cstate="print"/>
          <a:srcRect/>
          <a:stretch>
            <a:fillRect/>
          </a:stretch>
        </p:blipFill>
        <p:spPr bwMode="auto">
          <a:xfrm>
            <a:off x="0" y="-38101"/>
            <a:ext cx="9753600" cy="68961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5696" y="332656"/>
            <a:ext cx="7128792" cy="5909310"/>
          </a:xfrm>
          <a:prstGeom prst="rect">
            <a:avLst/>
          </a:prstGeom>
        </p:spPr>
        <p:txBody>
          <a:bodyPr wrap="square">
            <a:spAutoFit/>
          </a:bodyPr>
          <a:lstStyle/>
          <a:p>
            <a:endParaRPr lang="ru-RU" sz="1400" b="1" dirty="0" smtClean="0">
              <a:latin typeface="Times New Roman" pitchFamily="18" charset="0"/>
              <a:cs typeface="Times New Roman" pitchFamily="18" charset="0"/>
            </a:endParaRPr>
          </a:p>
          <a:p>
            <a:pPr algn="just"/>
            <a:r>
              <a:rPr lang="ru-RU" sz="1300" b="1" dirty="0" smtClean="0">
                <a:latin typeface="Times New Roman" pitchFamily="18" charset="0"/>
                <a:cs typeface="Times New Roman" pitchFamily="18" charset="0"/>
              </a:rPr>
              <a:t>Правило 4. Пытаясь чему-то научить ребенка, не ждите быстрого результата. </a:t>
            </a:r>
            <a:r>
              <a:rPr lang="ru-RU" sz="1300" dirty="0" smtClean="0">
                <a:latin typeface="Times New Roman" pitchFamily="18" charset="0"/>
                <a:cs typeface="Times New Roman" pitchFamily="18" charset="0"/>
              </a:rPr>
              <a:t>Начните с того, что ребенок умеет делать хорошо, а затем побуждайте его сделать немножко больше. Правильная помощь и в нужное время принесет успех и радость и ребенку, и тем, кто ему помогает. Научитесь радоваться даже небольшим его достижениям. Постепенно он все выучит, и еще более постепенно проявит свои знания. Запаситесь терпением на годы.</a:t>
            </a:r>
          </a:p>
          <a:p>
            <a:pPr algn="just"/>
            <a:endParaRPr lang="ru-RU" sz="1300" dirty="0" smtClean="0">
              <a:latin typeface="Times New Roman" pitchFamily="18" charset="0"/>
              <a:cs typeface="Times New Roman" pitchFamily="18" charset="0"/>
            </a:endParaRPr>
          </a:p>
          <a:p>
            <a:pPr algn="just"/>
            <a:r>
              <a:rPr lang="ru-RU" sz="1300" b="1" dirty="0" smtClean="0">
                <a:latin typeface="Times New Roman" pitchFamily="18" charset="0"/>
                <a:cs typeface="Times New Roman" pitchFamily="18" charset="0"/>
              </a:rPr>
              <a:t>Правило 5</a:t>
            </a:r>
            <a:r>
              <a:rPr lang="ru-RU" sz="1300" dirty="0" smtClean="0">
                <a:latin typeface="Times New Roman" pitchFamily="18" charset="0"/>
                <a:cs typeface="Times New Roman" pitchFamily="18" charset="0"/>
              </a:rPr>
              <a:t>. </a:t>
            </a:r>
            <a:r>
              <a:rPr lang="ru-RU" sz="1300" b="1" dirty="0" smtClean="0">
                <a:latin typeface="Times New Roman" pitchFamily="18" charset="0"/>
                <a:cs typeface="Times New Roman" pitchFamily="18" charset="0"/>
              </a:rPr>
              <a:t>Глядя на своего ребенка, не думайте о своей вине.</a:t>
            </a:r>
            <a:r>
              <a:rPr lang="ru-RU" sz="1300" dirty="0" smtClean="0">
                <a:latin typeface="Times New Roman" pitchFamily="18" charset="0"/>
                <a:cs typeface="Times New Roman" pitchFamily="18" charset="0"/>
              </a:rPr>
              <a:t> Лучше подумайте о том, что уж он-то точно, ни в чем не виноват. И что он нуждается в вас и вашей любви к нему. Не замыкайтесь в своем мире. Не бойтесь говорить о своем ребенке. Как показывает опыт, люди в своем большинстве гораздо более терпимы, чем это кажется на первый взгляд. Заставьте друзей принять вашего ребенка таким, какой он есть. Найдите новых друзей, которые примут вашего малыша со всеми его чудачествами. Общение с другими людьми, детьми, возможно, поможет вашему ребенку в будущем. Не умея самостоятельно строить отношения с людьми, общаться, он возьмет вас и ваших друзей за образец.</a:t>
            </a:r>
          </a:p>
          <a:p>
            <a:pPr algn="just"/>
            <a:endParaRPr lang="ru-RU" sz="1300" dirty="0" smtClean="0">
              <a:latin typeface="Times New Roman" pitchFamily="18" charset="0"/>
              <a:cs typeface="Times New Roman" pitchFamily="18" charset="0"/>
            </a:endParaRPr>
          </a:p>
          <a:p>
            <a:pPr algn="just"/>
            <a:r>
              <a:rPr lang="ru-RU" sz="1300" b="1" dirty="0" smtClean="0">
                <a:latin typeface="Times New Roman" pitchFamily="18" charset="0"/>
                <a:cs typeface="Times New Roman" pitchFamily="18" charset="0"/>
              </a:rPr>
              <a:t>Правило 6. Ребенок не требует от вас жертв.</a:t>
            </a:r>
            <a:r>
              <a:rPr lang="ru-RU" sz="1300" dirty="0" smtClean="0">
                <a:latin typeface="Times New Roman" pitchFamily="18" charset="0"/>
                <a:cs typeface="Times New Roman" pitchFamily="18" charset="0"/>
              </a:rPr>
              <a:t> Жертв требуете вы сами, следуя принятым обывательским стереотипам. Хотя, конечно, кое от чего и придется отказаться. Но выход можно найти из любой, даже самой сложной ситуации. И это зависит только от вас.</a:t>
            </a:r>
          </a:p>
          <a:p>
            <a:pPr algn="just"/>
            <a:endParaRPr lang="ru-RU" sz="1300" dirty="0" smtClean="0">
              <a:latin typeface="Times New Roman" pitchFamily="18" charset="0"/>
              <a:cs typeface="Times New Roman" pitchFamily="18" charset="0"/>
            </a:endParaRPr>
          </a:p>
          <a:p>
            <a:pPr algn="just"/>
            <a:r>
              <a:rPr lang="ru-RU" sz="1300" b="1" dirty="0" smtClean="0">
                <a:latin typeface="Times New Roman" pitchFamily="18" charset="0"/>
                <a:cs typeface="Times New Roman" pitchFamily="18" charset="0"/>
              </a:rPr>
              <a:t>Правило 7. Рассказывайте о них – пусть все знают, что такие дети есть, и что им нужен особый подход!</a:t>
            </a:r>
            <a:r>
              <a:rPr lang="ru-RU" sz="1300" dirty="0" smtClean="0">
                <a:latin typeface="Times New Roman" pitchFamily="18" charset="0"/>
                <a:cs typeface="Times New Roman" pitchFamily="18" charset="0"/>
              </a:rPr>
              <a:t> Кроме того, семьям полезно общаться между собой. При таком общении нередко родители перестают чувствовать свое одиночество, свою обособленность и особенность. Ощущение того, что существуют семьи с такими же проблемами, не редко приободряет, а семьи, прошедшие этот путь раньше могут помочь советом по уходу за ребенком. Родители, общаясь между собой не стесняются своих детей, не переживают из-за их странного поведения, доброжелательно относятся к странностям других. В результате такого общения налаживаются новые дружеские связи, жизнь приобретает новые оттенки.</a:t>
            </a:r>
          </a:p>
          <a:p>
            <a:endParaRPr lang="ru-RU" sz="1300" dirty="0">
              <a:latin typeface="Times New Roman" pitchFamily="18" charset="0"/>
              <a:cs typeface="Times New Roman" pitchFamily="18" charset="0"/>
            </a:endParaRPr>
          </a:p>
        </p:txBody>
      </p:sp>
      <p:pic>
        <p:nvPicPr>
          <p:cNvPr id="5" name="Рисунок 4" descr="logo_bolshe.jpg"/>
          <p:cNvPicPr/>
          <p:nvPr/>
        </p:nvPicPr>
        <p:blipFill>
          <a:blip r:embed="rId2" cstate="print"/>
          <a:srcRect/>
          <a:stretch>
            <a:fillRect/>
          </a:stretch>
        </p:blipFill>
        <p:spPr bwMode="auto">
          <a:xfrm>
            <a:off x="0" y="188640"/>
            <a:ext cx="1835696" cy="158417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ЧАСТО ЗАДАВАЕМЫЕ ВОПРОСЫ</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r>
              <a:rPr lang="ru-RU" sz="1400" b="1" dirty="0" smtClean="0">
                <a:latin typeface="Times New Roman" pitchFamily="18" charset="0"/>
                <a:cs typeface="Times New Roman" pitchFamily="18" charset="0"/>
              </a:rPr>
              <a:t>Перечень документов на ТПМПК (Территориальную </a:t>
            </a:r>
            <a:r>
              <a:rPr lang="ru-RU" sz="1400" b="1" dirty="0" err="1" smtClean="0">
                <a:latin typeface="Times New Roman" pitchFamily="18" charset="0"/>
                <a:cs typeface="Times New Roman" pitchFamily="18" charset="0"/>
              </a:rPr>
              <a:t>психолого-медико-педагогическая</a:t>
            </a:r>
            <a:r>
              <a:rPr lang="ru-RU" sz="1400" b="1" dirty="0" smtClean="0">
                <a:latin typeface="Times New Roman" pitchFamily="18" charset="0"/>
                <a:cs typeface="Times New Roman" pitchFamily="18" charset="0"/>
              </a:rPr>
              <a:t> комиссию):</a:t>
            </a:r>
          </a:p>
          <a:p>
            <a:pPr algn="just">
              <a:buFontTx/>
              <a:buChar char="-"/>
            </a:pPr>
            <a:r>
              <a:rPr lang="ru-RU" sz="1400" dirty="0" smtClean="0">
                <a:latin typeface="Times New Roman" pitchFamily="18" charset="0"/>
                <a:cs typeface="Times New Roman" pitchFamily="18" charset="0"/>
              </a:rPr>
              <a:t>заявление о проведении обследования ребенка в комиссии;</a:t>
            </a:r>
          </a:p>
          <a:p>
            <a:pPr algn="just">
              <a:buFontTx/>
              <a:buChar char="-"/>
            </a:pPr>
            <a:r>
              <a:rPr lang="ru-RU" sz="1400" dirty="0" smtClean="0">
                <a:latin typeface="Times New Roman" pitchFamily="18" charset="0"/>
                <a:cs typeface="Times New Roman" pitchFamily="18" charset="0"/>
              </a:rPr>
              <a:t>копию паспорта или свидетельства о рождении ребенка (предоставляются с предъявлением оригинала или заверенной в установленном порядке копии);</a:t>
            </a:r>
          </a:p>
          <a:p>
            <a:pPr algn="just">
              <a:buFontTx/>
              <a:buChar char="-"/>
            </a:pPr>
            <a:r>
              <a:rPr lang="ru-RU" sz="1400" dirty="0" smtClean="0">
                <a:latin typeface="Times New Roman" pitchFamily="18" charset="0"/>
                <a:cs typeface="Times New Roman" pitchFamily="18" charset="0"/>
              </a:rPr>
              <a:t>характеристику обучающегося, выданную образовательной организацией (для обучающихся образовательных организаций);</a:t>
            </a:r>
          </a:p>
          <a:p>
            <a:pPr algn="just">
              <a:buFontTx/>
              <a:buChar char="-"/>
            </a:pPr>
            <a:r>
              <a:rPr lang="ru-RU" sz="1400" dirty="0" smtClean="0">
                <a:latin typeface="Times New Roman" pitchFamily="18" charset="0"/>
                <a:cs typeface="Times New Roman" pitchFamily="18" charset="0"/>
              </a:rPr>
              <a:t>заключение (заключения) Психолого-педагогического консилиума (</a:t>
            </a:r>
            <a:r>
              <a:rPr lang="ru-RU" sz="1400" dirty="0" err="1" smtClean="0">
                <a:latin typeface="Times New Roman" pitchFamily="18" charset="0"/>
                <a:cs typeface="Times New Roman" pitchFamily="18" charset="0"/>
              </a:rPr>
              <a:t>ППк</a:t>
            </a:r>
            <a:r>
              <a:rPr lang="ru-RU" sz="1400" dirty="0" smtClean="0">
                <a:latin typeface="Times New Roman" pitchFamily="18" charset="0"/>
                <a:cs typeface="Times New Roman" pitchFamily="18" charset="0"/>
              </a:rPr>
              <a:t>) образовательной организации или специалиста (специалистов), осуществляющего психолого-педагогическое сопровождение обучающихся в образовательной организации (для обучающихся образовательных организаций) (при наличии);</a:t>
            </a:r>
          </a:p>
          <a:p>
            <a:pPr algn="just">
              <a:buFontTx/>
              <a:buChar char="-"/>
            </a:pPr>
            <a:r>
              <a:rPr lang="ru-RU" sz="1400" dirty="0" smtClean="0">
                <a:latin typeface="Times New Roman" pitchFamily="18" charset="0"/>
                <a:cs typeface="Times New Roman" pitchFamily="18" charset="0"/>
              </a:rPr>
              <a:t>табель успеваемости (для школьников);</a:t>
            </a:r>
          </a:p>
          <a:p>
            <a:pPr algn="just">
              <a:buFontTx/>
              <a:buChar char="-"/>
            </a:pPr>
            <a:r>
              <a:rPr lang="ru-RU" sz="1400" dirty="0" smtClean="0">
                <a:latin typeface="Times New Roman" pitchFamily="18" charset="0"/>
                <a:cs typeface="Times New Roman" pitchFamily="18" charset="0"/>
              </a:rPr>
              <a:t>заключение (заключения) комиссии о результатах ранее проведенного обследования ребенка (при наличии);</a:t>
            </a:r>
          </a:p>
          <a:p>
            <a:pPr algn="just">
              <a:buFontTx/>
              <a:buChar char="-"/>
            </a:pPr>
            <a:r>
              <a:rPr lang="ru-RU" sz="1400" dirty="0" smtClean="0">
                <a:latin typeface="Times New Roman" pitchFamily="18" charset="0"/>
                <a:cs typeface="Times New Roman" pitchFamily="18" charset="0"/>
              </a:rPr>
              <a:t>подробную выписку из истории развития ребенка с заключениями врачей, наблюдающих ребенка в медицинской организации по месту жительства и заключения врачей: отоларинголога, офтальмолога, психиатра, невролога (для детей-инвалидов: справка МСЭ, ИПРА).</a:t>
            </a:r>
          </a:p>
          <a:p>
            <a:pPr algn="just">
              <a:buFontTx/>
              <a:buChar char="-"/>
            </a:pPr>
            <a:r>
              <a:rPr lang="ru-RU" sz="1400" dirty="0" smtClean="0">
                <a:latin typeface="Times New Roman" pitchFamily="18" charset="0"/>
                <a:cs typeface="Times New Roman" pitchFamily="18" charset="0"/>
              </a:rPr>
              <a:t>письменные работы по русскому языку, математике (тетради рабочие и контрольные), результаты самостоятельной продуктивной деятельности ребенка (рисунки, аппликации с подписью темы и целей).</a:t>
            </a:r>
          </a:p>
          <a:p>
            <a:pPr algn="just">
              <a:buFontTx/>
              <a:buChar char="-"/>
            </a:pPr>
            <a:endParaRPr lang="ru-RU" sz="1400" dirty="0" smtClean="0">
              <a:latin typeface="Times New Roman" pitchFamily="18" charset="0"/>
              <a:cs typeface="Times New Roman" pitchFamily="18" charset="0"/>
            </a:endParaRPr>
          </a:p>
          <a:p>
            <a:pPr>
              <a:buFontTx/>
              <a:buChar char="-"/>
            </a:pPr>
            <a:endParaRPr lang="ru-RU" dirty="0" smtClean="0"/>
          </a:p>
          <a:p>
            <a:pPr>
              <a:buFontTx/>
              <a:buChar char="-"/>
            </a:pPr>
            <a:endParaRPr lang="ru-RU"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274638"/>
            <a:ext cx="5482952" cy="1498178"/>
          </a:xfrm>
        </p:spPr>
        <p:txBody>
          <a:bodyPr>
            <a:normAutofit/>
          </a:bodyPr>
          <a:lstStyle/>
          <a:p>
            <a:r>
              <a:rPr lang="ru-RU" sz="2400" b="1" dirty="0" smtClean="0">
                <a:latin typeface="Times New Roman" pitchFamily="18" charset="0"/>
                <a:cs typeface="Times New Roman" pitchFamily="18" charset="0"/>
              </a:rPr>
              <a:t>Что означает ОВЗ?</a:t>
            </a:r>
            <a:endParaRPr lang="ru-RU" sz="2400" b="1" dirty="0">
              <a:latin typeface="Times New Roman" pitchFamily="18" charset="0"/>
              <a:cs typeface="Times New Roman" pitchFamily="18" charset="0"/>
            </a:endParaRPr>
          </a:p>
        </p:txBody>
      </p:sp>
      <p:sp>
        <p:nvSpPr>
          <p:cNvPr id="3" name="Содержимое 2"/>
          <p:cNvSpPr>
            <a:spLocks noGrp="1"/>
          </p:cNvSpPr>
          <p:nvPr>
            <p:ph idx="1"/>
          </p:nvPr>
        </p:nvSpPr>
        <p:spPr>
          <a:xfrm>
            <a:off x="539552" y="2204864"/>
            <a:ext cx="8229600" cy="4525963"/>
          </a:xfrm>
        </p:spPr>
        <p:txBody>
          <a:bodyPr>
            <a:normAutofit lnSpcReduction="10000"/>
          </a:bodyPr>
          <a:lstStyle/>
          <a:p>
            <a:pPr>
              <a:buNone/>
            </a:pPr>
            <a:endParaRPr lang="ru-RU"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Закон определяет </a:t>
            </a:r>
            <a:r>
              <a:rPr lang="ru-RU" sz="1600" b="1" dirty="0" smtClean="0">
                <a:latin typeface="Times New Roman" pitchFamily="18" charset="0"/>
                <a:cs typeface="Times New Roman" pitchFamily="18" charset="0"/>
              </a:rPr>
              <a:t>обучающегося с ограниченными возможностями</a:t>
            </a:r>
            <a:r>
              <a:rPr lang="ru-RU" sz="1600" dirty="0" smtClean="0">
                <a:latin typeface="Times New Roman" pitchFamily="18" charset="0"/>
                <a:cs typeface="Times New Roman" pitchFamily="18" charset="0"/>
              </a:rPr>
              <a:t>, как:</a:t>
            </a:r>
          </a:p>
          <a:p>
            <a:pPr>
              <a:buAutoNum type="arabicPeriod"/>
            </a:pPr>
            <a:r>
              <a:rPr lang="ru-RU" sz="1600" dirty="0" smtClean="0">
                <a:latin typeface="Times New Roman" pitchFamily="18" charset="0"/>
                <a:cs typeface="Times New Roman" pitchFamily="18" charset="0"/>
              </a:rPr>
              <a:t>Лицо, имеющее недостатки в физическом/психологическом развитии.</a:t>
            </a:r>
          </a:p>
          <a:p>
            <a:pPr>
              <a:buAutoNum type="arabicPeriod"/>
            </a:pPr>
            <a:r>
              <a:rPr lang="ru-RU" sz="1600" dirty="0" smtClean="0">
                <a:latin typeface="Times New Roman" pitchFamily="18" charset="0"/>
                <a:cs typeface="Times New Roman" pitchFamily="18" charset="0"/>
              </a:rPr>
              <a:t>Лицо, имеющее ограниченные возможности здоровья, подтвержденные ТПМПК</a:t>
            </a:r>
          </a:p>
          <a:p>
            <a:pPr>
              <a:buAutoNum type="arabicPeriod"/>
            </a:pPr>
            <a:r>
              <a:rPr lang="ru-RU" sz="1600" dirty="0" smtClean="0">
                <a:latin typeface="Times New Roman" pitchFamily="18" charset="0"/>
                <a:cs typeface="Times New Roman" pitchFamily="18" charset="0"/>
              </a:rPr>
              <a:t>Лицо, нуждающееся в создании специальных условий при обучении</a:t>
            </a:r>
          </a:p>
          <a:p>
            <a:pPr>
              <a:buAutoNum type="arabicPeriod"/>
            </a:pPr>
            <a:endParaRPr lang="ru-RU" sz="1600" dirty="0">
              <a:latin typeface="Times New Roman" pitchFamily="18" charset="0"/>
              <a:cs typeface="Times New Roman" pitchFamily="18" charset="0"/>
            </a:endParaRPr>
          </a:p>
          <a:p>
            <a:pPr>
              <a:buNone/>
            </a:pPr>
            <a:r>
              <a:rPr lang="ru-RU" sz="1600" b="1" dirty="0" smtClean="0">
                <a:latin typeface="Times New Roman" pitchFamily="18" charset="0"/>
                <a:cs typeface="Times New Roman" pitchFamily="18" charset="0"/>
              </a:rPr>
              <a:t>Категории </a:t>
            </a:r>
            <a:r>
              <a:rPr lang="ru-RU" sz="1600" b="1" dirty="0">
                <a:latin typeface="Times New Roman" pitchFamily="18" charset="0"/>
                <a:cs typeface="Times New Roman" pitchFamily="18" charset="0"/>
              </a:rPr>
              <a:t>детей с </a:t>
            </a:r>
            <a:r>
              <a:rPr lang="ru-RU" sz="1600" b="1" dirty="0" smtClean="0">
                <a:latin typeface="Times New Roman" pitchFamily="18" charset="0"/>
                <a:cs typeface="Times New Roman" pitchFamily="18" charset="0"/>
              </a:rPr>
              <a:t>ОВЗ (по классификации В.А. Лапшина и </a:t>
            </a:r>
            <a:r>
              <a:rPr lang="ru-RU" sz="1600" b="1" dirty="0" err="1" smtClean="0">
                <a:latin typeface="Times New Roman" pitchFamily="18" charset="0"/>
                <a:cs typeface="Times New Roman" pitchFamily="18" charset="0"/>
              </a:rPr>
              <a:t>Б.П.Пузанова</a:t>
            </a:r>
            <a:r>
              <a:rPr lang="ru-RU" sz="1600" b="1" dirty="0" smtClean="0">
                <a:latin typeface="Times New Roman" pitchFamily="18" charset="0"/>
                <a:cs typeface="Times New Roman" pitchFamily="18" charset="0"/>
              </a:rPr>
              <a:t>):</a:t>
            </a:r>
          </a:p>
          <a:p>
            <a:pPr>
              <a:buFontTx/>
              <a:buChar char="-"/>
            </a:pPr>
            <a:r>
              <a:rPr lang="ru-RU" sz="1600" dirty="0" smtClean="0">
                <a:latin typeface="Times New Roman" pitchFamily="18" charset="0"/>
                <a:cs typeface="Times New Roman" pitchFamily="18" charset="0"/>
              </a:rPr>
              <a:t>Дети с нарушением зрения (слепые, слабовидящие); </a:t>
            </a:r>
          </a:p>
          <a:p>
            <a:pPr>
              <a:buFontTx/>
              <a:buChar char="-"/>
            </a:pPr>
            <a:r>
              <a:rPr lang="ru-RU" sz="1600" dirty="0" smtClean="0">
                <a:latin typeface="Times New Roman" pitchFamily="18" charset="0"/>
                <a:cs typeface="Times New Roman" pitchFamily="18" charset="0"/>
              </a:rPr>
              <a:t>Дети с нарушением </a:t>
            </a:r>
            <a:r>
              <a:rPr lang="ru-RU" sz="1600" dirty="0">
                <a:latin typeface="Times New Roman" pitchFamily="18" charset="0"/>
                <a:cs typeface="Times New Roman" pitchFamily="18" charset="0"/>
              </a:rPr>
              <a:t>слуха </a:t>
            </a:r>
            <a:r>
              <a:rPr lang="ru-RU" sz="1600" dirty="0" smtClean="0">
                <a:latin typeface="Times New Roman" pitchFamily="18" charset="0"/>
                <a:cs typeface="Times New Roman" pitchFamily="18" charset="0"/>
              </a:rPr>
              <a:t>(глухие, слабослышащие, позднооглохшие);</a:t>
            </a:r>
          </a:p>
          <a:p>
            <a:pPr>
              <a:buFontTx/>
              <a:buChar char="-"/>
            </a:pPr>
            <a:r>
              <a:rPr lang="ru-RU" sz="1600" dirty="0" smtClean="0">
                <a:latin typeface="Times New Roman" pitchFamily="18" charset="0"/>
                <a:cs typeface="Times New Roman" pitchFamily="18" charset="0"/>
              </a:rPr>
              <a:t>Дети с задержкой </a:t>
            </a:r>
            <a:r>
              <a:rPr lang="ru-RU" sz="1600" dirty="0">
                <a:latin typeface="Times New Roman" pitchFamily="18" charset="0"/>
                <a:cs typeface="Times New Roman" pitchFamily="18" charset="0"/>
              </a:rPr>
              <a:t>психического развития (ЗПР) </a:t>
            </a:r>
            <a:endParaRPr lang="ru-RU" sz="1600" dirty="0" smtClean="0">
              <a:latin typeface="Times New Roman" pitchFamily="18" charset="0"/>
              <a:cs typeface="Times New Roman" pitchFamily="18" charset="0"/>
            </a:endParaRPr>
          </a:p>
          <a:p>
            <a:pPr>
              <a:buFontTx/>
              <a:buChar char="-"/>
            </a:pPr>
            <a:r>
              <a:rPr lang="ru-RU" sz="1600" dirty="0" smtClean="0">
                <a:latin typeface="Times New Roman" pitchFamily="18" charset="0"/>
                <a:cs typeface="Times New Roman" pitchFamily="18" charset="0"/>
              </a:rPr>
              <a:t>Дети с нарушением </a:t>
            </a:r>
            <a:r>
              <a:rPr lang="ru-RU" sz="1600" dirty="0">
                <a:latin typeface="Times New Roman" pitchFamily="18" charset="0"/>
                <a:cs typeface="Times New Roman" pitchFamily="18" charset="0"/>
              </a:rPr>
              <a:t>интеллектуального развития </a:t>
            </a:r>
            <a:endParaRPr lang="ru-RU" sz="1600" dirty="0" smtClean="0">
              <a:latin typeface="Times New Roman" pitchFamily="18" charset="0"/>
              <a:cs typeface="Times New Roman" pitchFamily="18" charset="0"/>
            </a:endParaRPr>
          </a:p>
          <a:p>
            <a:pPr>
              <a:buFontTx/>
              <a:buChar char="-"/>
            </a:pPr>
            <a:r>
              <a:rPr lang="ru-RU" sz="1600" dirty="0" smtClean="0">
                <a:latin typeface="Times New Roman" pitchFamily="18" charset="0"/>
                <a:cs typeface="Times New Roman" pitchFamily="18" charset="0"/>
              </a:rPr>
              <a:t>Дети с нарушениями </a:t>
            </a:r>
            <a:r>
              <a:rPr lang="ru-RU" sz="1600" dirty="0">
                <a:latin typeface="Times New Roman" pitchFamily="18" charset="0"/>
                <a:cs typeface="Times New Roman" pitchFamily="18" charset="0"/>
              </a:rPr>
              <a:t>речи </a:t>
            </a:r>
            <a:endParaRPr lang="ru-RU" sz="1600" dirty="0" smtClean="0">
              <a:latin typeface="Times New Roman" pitchFamily="18" charset="0"/>
              <a:cs typeface="Times New Roman" pitchFamily="18" charset="0"/>
            </a:endParaRPr>
          </a:p>
          <a:p>
            <a:pPr>
              <a:buFontTx/>
              <a:buChar char="-"/>
            </a:pPr>
            <a:r>
              <a:rPr lang="ru-RU" sz="1600" dirty="0" smtClean="0">
                <a:latin typeface="Times New Roman" pitchFamily="18" charset="0"/>
                <a:cs typeface="Times New Roman" pitchFamily="18" charset="0"/>
              </a:rPr>
              <a:t>Дети с нарушением </a:t>
            </a:r>
            <a:r>
              <a:rPr lang="ru-RU" sz="1600" dirty="0">
                <a:latin typeface="Times New Roman" pitchFamily="18" charset="0"/>
                <a:cs typeface="Times New Roman" pitchFamily="18" charset="0"/>
              </a:rPr>
              <a:t>опорно-двигательного аппарата </a:t>
            </a:r>
            <a:endParaRPr lang="ru-RU" sz="1600" dirty="0" smtClean="0">
              <a:latin typeface="Times New Roman" pitchFamily="18" charset="0"/>
              <a:cs typeface="Times New Roman" pitchFamily="18" charset="0"/>
            </a:endParaRPr>
          </a:p>
          <a:p>
            <a:pPr>
              <a:buFontTx/>
              <a:buChar char="-"/>
            </a:pPr>
            <a:r>
              <a:rPr lang="ru-RU" sz="1600" dirty="0" smtClean="0">
                <a:latin typeface="Times New Roman" pitchFamily="18" charset="0"/>
                <a:cs typeface="Times New Roman" pitchFamily="18" charset="0"/>
              </a:rPr>
              <a:t>Дети с расстройством </a:t>
            </a:r>
            <a:r>
              <a:rPr lang="ru-RU" sz="1600" dirty="0">
                <a:latin typeface="Times New Roman" pitchFamily="18" charset="0"/>
                <a:cs typeface="Times New Roman" pitchFamily="18" charset="0"/>
              </a:rPr>
              <a:t>поведения и общения </a:t>
            </a:r>
            <a:endParaRPr lang="ru-RU" sz="1600" dirty="0" smtClean="0">
              <a:latin typeface="Times New Roman" pitchFamily="18" charset="0"/>
              <a:cs typeface="Times New Roman" pitchFamily="18" charset="0"/>
            </a:endParaRPr>
          </a:p>
          <a:p>
            <a:pPr>
              <a:buFontTx/>
              <a:buChar char="-"/>
            </a:pPr>
            <a:r>
              <a:rPr lang="ru-RU" sz="1600" dirty="0" smtClean="0">
                <a:latin typeface="Times New Roman" pitchFamily="18" charset="0"/>
                <a:cs typeface="Times New Roman" pitchFamily="18" charset="0"/>
              </a:rPr>
              <a:t>Дети с комплексными нарушениями психофизического развития</a:t>
            </a:r>
            <a:br>
              <a:rPr lang="ru-RU" sz="1600" dirty="0" smtClean="0">
                <a:latin typeface="Times New Roman" pitchFamily="18" charset="0"/>
                <a:cs typeface="Times New Roman" pitchFamily="18" charset="0"/>
              </a:rPr>
            </a:br>
            <a:r>
              <a:rPr lang="ru-RU" sz="1400" dirty="0" smtClean="0"/>
              <a:t/>
            </a:r>
            <a:br>
              <a:rPr lang="ru-RU" sz="1400" dirty="0" smtClean="0"/>
            </a:br>
            <a:endParaRPr lang="ru-RU" sz="1400" dirty="0">
              <a:latin typeface="Times New Roman" pitchFamily="18" charset="0"/>
              <a:cs typeface="Times New Roman" pitchFamily="18" charset="0"/>
            </a:endParaRPr>
          </a:p>
        </p:txBody>
      </p:sp>
      <p:pic>
        <p:nvPicPr>
          <p:cNvPr id="19460" name="Picture 4" descr="сайт ОВЗ"/>
          <p:cNvPicPr>
            <a:picLocks noChangeAspect="1" noChangeArrowheads="1"/>
          </p:cNvPicPr>
          <p:nvPr/>
        </p:nvPicPr>
        <p:blipFill>
          <a:blip r:embed="rId2" cstate="print"/>
          <a:srcRect/>
          <a:stretch>
            <a:fillRect/>
          </a:stretch>
        </p:blipFill>
        <p:spPr bwMode="auto">
          <a:xfrm>
            <a:off x="323528" y="116632"/>
            <a:ext cx="2543175" cy="2047876"/>
          </a:xfrm>
          <a:prstGeom prst="rect">
            <a:avLst/>
          </a:prstGeom>
          <a:noFill/>
        </p:spPr>
      </p:pic>
      <p:sp>
        <p:nvSpPr>
          <p:cNvPr id="7" name="Прямоугольник 6"/>
          <p:cNvSpPr/>
          <p:nvPr/>
        </p:nvSpPr>
        <p:spPr>
          <a:xfrm>
            <a:off x="3347864" y="1556792"/>
            <a:ext cx="5328592" cy="400110"/>
          </a:xfrm>
          <a:prstGeom prst="rect">
            <a:avLst/>
          </a:prstGeom>
        </p:spPr>
        <p:txBody>
          <a:bodyPr wrap="square">
            <a:spAutoFit/>
          </a:bodyPr>
          <a:lstStyle/>
          <a:p>
            <a:r>
              <a:rPr lang="ru-RU" sz="2000" b="1" dirty="0">
                <a:latin typeface="Times New Roman" pitchFamily="18" charset="0"/>
                <a:cs typeface="Times New Roman" pitchFamily="18" charset="0"/>
              </a:rPr>
              <a:t>ОВЗ – ограниченные возможности здоровья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latin typeface="Times New Roman" pitchFamily="18" charset="0"/>
                <a:cs typeface="Times New Roman" pitchFamily="18" charset="0"/>
              </a:rPr>
              <a:t>Гарантии прав детей с ограниченными возможностями здоровья закреплены:</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7500" lnSpcReduction="20000"/>
          </a:bodyPr>
          <a:lstStyle/>
          <a:p>
            <a:r>
              <a:rPr lang="ru-RU" dirty="0" smtClean="0"/>
              <a:t>в Конституции РФ</a:t>
            </a:r>
          </a:p>
          <a:p>
            <a:r>
              <a:rPr lang="ru-RU" dirty="0" smtClean="0"/>
              <a:t>в Конвенции ООН о правах ребенка</a:t>
            </a:r>
          </a:p>
          <a:p>
            <a:r>
              <a:rPr lang="ru-RU" dirty="0" smtClean="0"/>
              <a:t>в ФЗ № 273-ФЗ от 29.12.2012 «Об Образовании в Российской Федерации» в статье 79 закона «Об образовании» сказано, как должна быть организовано получение образования детьми с ОВЗ.</a:t>
            </a:r>
          </a:p>
          <a:p>
            <a:r>
              <a:rPr lang="ru-RU" dirty="0" smtClean="0"/>
              <a:t>В ФЗ « О социальной защите инвалидов»</a:t>
            </a:r>
            <a:r>
              <a:rPr lang="ru-RU" dirty="0"/>
              <a:t> </a:t>
            </a:r>
            <a:r>
              <a:rPr lang="ru-RU" dirty="0" smtClean="0"/>
              <a:t>дополнительно сказано о праве детей с ОВЗ на получение образования в разных формах и праве на дальнейшее трудоустройство.</a:t>
            </a:r>
            <a:r>
              <a:rPr lang="ru-RU" dirty="0"/>
              <a:t>  </a:t>
            </a:r>
          </a:p>
          <a:p>
            <a:r>
              <a:rPr lang="ru-RU" dirty="0" smtClean="0"/>
              <a:t>В Постановлении Главного санитарного врача РФ от 10.07.2015 № 26 </a:t>
            </a:r>
            <a:r>
              <a:rPr lang="ru-RU" dirty="0"/>
              <a:t>сказано об условиях, которые должны быть созданы в школах, где обучаются дети с </a:t>
            </a:r>
            <a:r>
              <a:rPr lang="ru-RU" dirty="0" smtClean="0"/>
              <a:t>ОВЗ.</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hkola499.ru/_si/1/38490334.png"/>
          <p:cNvPicPr>
            <a:picLocks noChangeAspect="1" noChangeArrowheads="1"/>
          </p:cNvPicPr>
          <p:nvPr/>
        </p:nvPicPr>
        <p:blipFill>
          <a:blip r:embed="rId2" cstate="print"/>
          <a:srcRect/>
          <a:stretch>
            <a:fillRect/>
          </a:stretch>
        </p:blipFill>
        <p:spPr bwMode="auto">
          <a:xfrm>
            <a:off x="0" y="0"/>
            <a:ext cx="9163451" cy="685799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latin typeface="Times New Roman" pitchFamily="18" charset="0"/>
                <a:cs typeface="Times New Roman" pitchFamily="18" charset="0"/>
              </a:rPr>
              <a:t>Специалисты МБОУ СОШ № 3 </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nSpc>
                <a:spcPct val="200000"/>
              </a:lnSpc>
            </a:pPr>
            <a:r>
              <a:rPr lang="ru-RU" sz="2400" dirty="0" smtClean="0">
                <a:latin typeface="Times New Roman" pitchFamily="18" charset="0"/>
                <a:cs typeface="Times New Roman" pitchFamily="18" charset="0"/>
              </a:rPr>
              <a:t>Педагог-психолог Суворова Екатерина Эдуардовна</a:t>
            </a:r>
          </a:p>
          <a:p>
            <a:pPr>
              <a:lnSpc>
                <a:spcPct val="200000"/>
              </a:lnSpc>
            </a:pPr>
            <a:r>
              <a:rPr lang="ru-RU" sz="2400" dirty="0" smtClean="0">
                <a:latin typeface="Times New Roman" pitchFamily="18" charset="0"/>
                <a:cs typeface="Times New Roman" pitchFamily="18" charset="0"/>
              </a:rPr>
              <a:t>Учитель-логопед </a:t>
            </a:r>
            <a:r>
              <a:rPr lang="ru-RU" sz="2400" dirty="0" err="1" smtClean="0">
                <a:latin typeface="Times New Roman" pitchFamily="18" charset="0"/>
                <a:cs typeface="Times New Roman" pitchFamily="18" charset="0"/>
              </a:rPr>
              <a:t>Чепкасова</a:t>
            </a:r>
            <a:r>
              <a:rPr lang="ru-RU" sz="2400" dirty="0" smtClean="0">
                <a:latin typeface="Times New Roman" pitchFamily="18" charset="0"/>
                <a:cs typeface="Times New Roman" pitchFamily="18" charset="0"/>
              </a:rPr>
              <a:t> Марина Геннадьевна</a:t>
            </a:r>
          </a:p>
          <a:p>
            <a:pPr>
              <a:lnSpc>
                <a:spcPct val="200000"/>
              </a:lnSpc>
            </a:pPr>
            <a:r>
              <a:rPr lang="ru-RU" sz="2400" dirty="0" smtClean="0">
                <a:latin typeface="Times New Roman" pitchFamily="18" charset="0"/>
                <a:cs typeface="Times New Roman" pitchFamily="18" charset="0"/>
              </a:rPr>
              <a:t>Социальный педагог Казаринова Ольга Андреевна</a:t>
            </a:r>
            <a:endParaRPr lang="ru-RU"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88640"/>
            <a:ext cx="7776864" cy="830997"/>
          </a:xfrm>
          <a:prstGeom prst="rect">
            <a:avLst/>
          </a:prstGeom>
        </p:spPr>
        <p:txBody>
          <a:bodyPr wrap="square">
            <a:spAutoFit/>
          </a:bodyPr>
          <a:lstStyle/>
          <a:p>
            <a:pPr algn="ctr"/>
            <a:r>
              <a:rPr lang="ru-RU" sz="2400" b="1" dirty="0" smtClean="0">
                <a:solidFill>
                  <a:srgbClr val="FF0000"/>
                </a:solidFill>
                <a:latin typeface="Times New Roman" pitchFamily="18" charset="0"/>
                <a:cs typeface="Times New Roman" pitchFamily="18" charset="0"/>
              </a:rPr>
              <a:t>Основные формы сопровождения обучающихся с ОВЗ в МБОУ СОШ № 3</a:t>
            </a:r>
            <a:endParaRPr lang="ru-RU" sz="2400" b="1" dirty="0">
              <a:solidFill>
                <a:srgbClr val="FF0000"/>
              </a:solidFill>
              <a:latin typeface="Times New Roman" pitchFamily="18" charset="0"/>
              <a:cs typeface="Times New Roman" pitchFamily="18" charset="0"/>
            </a:endParaRPr>
          </a:p>
        </p:txBody>
      </p:sp>
      <p:sp>
        <p:nvSpPr>
          <p:cNvPr id="3" name="Скругленный прямоугольник 2"/>
          <p:cNvSpPr/>
          <p:nvPr/>
        </p:nvSpPr>
        <p:spPr>
          <a:xfrm>
            <a:off x="1043608" y="1340768"/>
            <a:ext cx="7128792" cy="1152128"/>
          </a:xfrm>
          <a:prstGeom prst="roundRect">
            <a:avLst/>
          </a:pr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2000" b="1" dirty="0" smtClean="0">
                <a:solidFill>
                  <a:schemeClr val="tx2"/>
                </a:solidFill>
                <a:latin typeface="Times New Roman" pitchFamily="18" charset="0"/>
                <a:cs typeface="Times New Roman" pitchFamily="18" charset="0"/>
              </a:rPr>
              <a:t>Консультирование родителей (законных представителей), педагогов </a:t>
            </a:r>
          </a:p>
          <a:p>
            <a:pPr algn="ctr"/>
            <a:endParaRPr lang="ru-RU" dirty="0" smtClean="0"/>
          </a:p>
        </p:txBody>
      </p:sp>
      <p:sp>
        <p:nvSpPr>
          <p:cNvPr id="5" name="Скругленный прямоугольник 4"/>
          <p:cNvSpPr/>
          <p:nvPr/>
        </p:nvSpPr>
        <p:spPr>
          <a:xfrm>
            <a:off x="971600" y="2924944"/>
            <a:ext cx="3888432" cy="1296144"/>
          </a:xfrm>
          <a:prstGeom prst="roundRect">
            <a:avLst/>
          </a:pr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pPr algn="ctr"/>
            <a:r>
              <a:rPr lang="ru-RU" sz="2000" b="1" dirty="0" smtClean="0">
                <a:solidFill>
                  <a:schemeClr val="tx2"/>
                </a:solidFill>
                <a:latin typeface="Times New Roman" pitchFamily="18" charset="0"/>
                <a:cs typeface="Times New Roman" pitchFamily="18" charset="0"/>
              </a:rPr>
              <a:t>коррекционно-развивающая работа </a:t>
            </a:r>
            <a:endParaRPr lang="ru-RU" sz="2000" b="1" dirty="0">
              <a:solidFill>
                <a:schemeClr val="tx2"/>
              </a:solidFill>
              <a:latin typeface="Times New Roman" pitchFamily="18" charset="0"/>
              <a:cs typeface="Times New Roman" pitchFamily="18" charset="0"/>
            </a:endParaRPr>
          </a:p>
        </p:txBody>
      </p:sp>
      <p:sp>
        <p:nvSpPr>
          <p:cNvPr id="6" name="Скругленный прямоугольник 5"/>
          <p:cNvSpPr/>
          <p:nvPr/>
        </p:nvSpPr>
        <p:spPr>
          <a:xfrm>
            <a:off x="5508104" y="2924944"/>
            <a:ext cx="2448272" cy="1224136"/>
          </a:xfrm>
          <a:prstGeom prst="roundRect">
            <a:avLst/>
          </a:pr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pPr algn="ctr"/>
            <a:r>
              <a:rPr lang="ru-RU" sz="2000" b="1" dirty="0" smtClean="0">
                <a:solidFill>
                  <a:schemeClr val="tx2"/>
                </a:solidFill>
                <a:latin typeface="Times New Roman" pitchFamily="18" charset="0"/>
                <a:cs typeface="Times New Roman" pitchFamily="18" charset="0"/>
              </a:rPr>
              <a:t>диагностика </a:t>
            </a:r>
          </a:p>
          <a:p>
            <a:endParaRPr lang="ru-RU" dirty="0" smtClean="0"/>
          </a:p>
        </p:txBody>
      </p:sp>
      <p:sp>
        <p:nvSpPr>
          <p:cNvPr id="7" name="Скругленный прямоугольник 6"/>
          <p:cNvSpPr/>
          <p:nvPr/>
        </p:nvSpPr>
        <p:spPr>
          <a:xfrm>
            <a:off x="827584" y="4509120"/>
            <a:ext cx="2016224" cy="1224136"/>
          </a:xfrm>
          <a:prstGeom prst="roundRect">
            <a:avLst/>
          </a:pr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r>
              <a:rPr lang="ru-RU" sz="2000" b="1" dirty="0" smtClean="0">
                <a:solidFill>
                  <a:schemeClr val="tx2"/>
                </a:solidFill>
                <a:latin typeface="Times New Roman" pitchFamily="18" charset="0"/>
                <a:cs typeface="Times New Roman" pitchFamily="18" charset="0"/>
              </a:rPr>
              <a:t>профилактика</a:t>
            </a:r>
            <a:r>
              <a:rPr lang="ru-RU" b="1" dirty="0" smtClean="0"/>
              <a:t> </a:t>
            </a:r>
            <a:endParaRPr lang="ru-RU" b="1" dirty="0"/>
          </a:p>
        </p:txBody>
      </p:sp>
      <p:sp>
        <p:nvSpPr>
          <p:cNvPr id="8" name="Скругленный прямоугольник 7"/>
          <p:cNvSpPr/>
          <p:nvPr/>
        </p:nvSpPr>
        <p:spPr>
          <a:xfrm>
            <a:off x="5508104" y="4421173"/>
            <a:ext cx="2448272" cy="1328023"/>
          </a:xfrm>
          <a:prstGeom prst="roundRect">
            <a:avLst/>
          </a:pr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spAutoFit/>
          </a:bodyPr>
          <a:lstStyle/>
          <a:p>
            <a:endParaRPr lang="ru-RU" dirty="0" smtClean="0"/>
          </a:p>
          <a:p>
            <a:pPr algn="ctr"/>
            <a:r>
              <a:rPr lang="ru-RU" b="1" dirty="0" smtClean="0">
                <a:solidFill>
                  <a:schemeClr val="tx2"/>
                </a:solidFill>
                <a:latin typeface="Times New Roman" pitchFamily="18" charset="0"/>
                <a:cs typeface="Times New Roman" pitchFamily="18" charset="0"/>
              </a:rPr>
              <a:t>организационно- методическая работа</a:t>
            </a:r>
            <a:endParaRPr lang="ru-RU" b="1" dirty="0">
              <a:solidFill>
                <a:schemeClr val="tx2"/>
              </a:solidFill>
              <a:latin typeface="Times New Roman" pitchFamily="18" charset="0"/>
              <a:cs typeface="Times New Roman" pitchFamily="18" charset="0"/>
            </a:endParaRPr>
          </a:p>
        </p:txBody>
      </p:sp>
      <p:sp>
        <p:nvSpPr>
          <p:cNvPr id="10" name="Скругленный прямоугольник 9"/>
          <p:cNvSpPr/>
          <p:nvPr/>
        </p:nvSpPr>
        <p:spPr>
          <a:xfrm>
            <a:off x="2987824" y="4509120"/>
            <a:ext cx="1944216" cy="1224136"/>
          </a:xfrm>
          <a:prstGeom prst="roundRect">
            <a:avLst/>
          </a:pr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pPr algn="ctr"/>
            <a:r>
              <a:rPr lang="ru-RU" sz="2000" b="1" dirty="0" smtClean="0">
                <a:solidFill>
                  <a:schemeClr val="tx2"/>
                </a:solidFill>
                <a:latin typeface="Times New Roman" pitchFamily="18" charset="0"/>
                <a:cs typeface="Times New Roman" pitchFamily="18" charset="0"/>
              </a:rPr>
              <a:t>просвещение</a:t>
            </a:r>
            <a:r>
              <a:rPr lang="ru-RU" dirty="0" smtClean="0"/>
              <a:t>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xn--48-6kcpbe8fh.xn--p1ai/upload/ts48_new/images/big/5d/5e/5d5efa528e2da1fdf7481b2fbc7c84af.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403</Words>
  <Application>Microsoft Office PowerPoint</Application>
  <PresentationFormat>Экран (4:3)</PresentationFormat>
  <Paragraphs>66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Памятка для родителей, воспитывающих детей с ОВЗ (ограниченными возможностями здоровья)</vt:lpstr>
      <vt:lpstr>Презентация PowerPoint</vt:lpstr>
      <vt:lpstr>ЧАСТО ЗАДАВАЕМЫЕ ВОПРОСЫ</vt:lpstr>
      <vt:lpstr>Что означает ОВЗ?</vt:lpstr>
      <vt:lpstr>Гарантии прав детей с ограниченными возможностями здоровья закреплены:</vt:lpstr>
      <vt:lpstr>Презентация PowerPoint</vt:lpstr>
      <vt:lpstr>Специалисты МБОУ СОШ № 3 </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Памятка для родителей, воспитывающих детей с ОВЗ (ограниченными возможностями здоровья)</dc:title>
  <dc:creator>UCENIK_2</dc:creator>
  <cp:lastModifiedBy>Lugovskaya</cp:lastModifiedBy>
  <cp:revision>1</cp:revision>
  <dcterms:created xsi:type="dcterms:W3CDTF">2020-09-09T06:34:57Z</dcterms:created>
  <dcterms:modified xsi:type="dcterms:W3CDTF">2020-09-09T10:54:02Z</dcterms:modified>
</cp:coreProperties>
</file>